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1" r:id="rId3"/>
    <p:sldMasterId id="2147483652" r:id="rId4"/>
    <p:sldMasterId id="2147483653" r:id="rId5"/>
  </p:sldMasterIdLst>
  <p:notesMasterIdLst>
    <p:notesMasterId r:id="rId19"/>
  </p:notesMasterIdLst>
  <p:sldIdLst>
    <p:sldId id="256" r:id="rId6"/>
    <p:sldId id="257" r:id="rId7"/>
    <p:sldId id="259" r:id="rId8"/>
    <p:sldId id="261" r:id="rId9"/>
    <p:sldId id="271" r:id="rId10"/>
    <p:sldId id="27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BE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78175" autoAdjust="0"/>
  </p:normalViewPr>
  <p:slideViewPr>
    <p:cSldViewPr>
      <p:cViewPr varScale="1">
        <p:scale>
          <a:sx n="55" d="100"/>
          <a:sy n="55" d="100"/>
        </p:scale>
        <p:origin x="-88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D6843-B93E-4A87-845B-E800B95B9989}" type="datetimeFigureOut">
              <a:rPr lang="fr-FR" smtClean="0"/>
              <a:pPr/>
              <a:t>11/12/2011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E3524-7497-4B83-98C9-6DB2CD122E9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E3524-7497-4B83-98C9-6DB2CD122E95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764CB1-3E4E-4619-8D2B-8FED6CBE19A9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FormaVie 2011  6 et 7 avril</a:t>
            </a:r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FormaVie 2011  6 et 7 avril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764CB1-3E4E-4619-8D2B-8FED6CBE19A9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FormaVie 2011  6 et 7 avril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764CB1-3E4E-4619-8D2B-8FED6CBE19A9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E3524-7497-4B83-98C9-6DB2CD122E95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E3524-7497-4B83-98C9-6DB2CD122E95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3573463"/>
            <a:ext cx="4038600" cy="86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3573463"/>
            <a:ext cx="4038600" cy="86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3050" y="2060575"/>
            <a:ext cx="2074863" cy="23780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95288" y="2060575"/>
            <a:ext cx="6075362" cy="23780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58959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58959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91313" y="188913"/>
            <a:ext cx="2078037" cy="59372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81713" cy="59372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9388" y="6310313"/>
            <a:ext cx="4243387" cy="358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5175" y="6310313"/>
            <a:ext cx="4244975" cy="358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61150" y="188913"/>
            <a:ext cx="2159000" cy="64801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329362" cy="64801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8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9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Image 8" descr="EnPiedExcelPaysage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36513" y="6610350"/>
            <a:ext cx="9144001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8970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Titrage de niveau 1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3832225"/>
            <a:ext cx="822960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Sous titre de niveau 2</a:t>
            </a:r>
          </a:p>
        </p:txBody>
      </p:sp>
      <p:pic>
        <p:nvPicPr>
          <p:cNvPr id="1040" name="Picture 16" descr="LogoCompletVertP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-3175"/>
            <a:ext cx="3671888" cy="14160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6600" kern="1200">
          <a:solidFill>
            <a:srgbClr val="97BE0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600">
          <a:solidFill>
            <a:srgbClr val="97BE0D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600">
          <a:solidFill>
            <a:srgbClr val="97BE0D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600">
          <a:solidFill>
            <a:srgbClr val="97BE0D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600">
          <a:solidFill>
            <a:srgbClr val="97BE0D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600">
          <a:solidFill>
            <a:srgbClr val="97BE0D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600">
          <a:solidFill>
            <a:srgbClr val="97BE0D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600">
          <a:solidFill>
            <a:srgbClr val="97BE0D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600">
          <a:solidFill>
            <a:srgbClr val="97BE0D"/>
          </a:solidFill>
          <a:latin typeface="Calibri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Font typeface="Arial" charset="0"/>
        <a:tabLst>
          <a:tab pos="900113" algn="l"/>
        </a:tabLst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244475" indent="-65088" algn="l" rtl="0" eaLnBrk="1" fontAlgn="base" hangingPunct="1">
        <a:spcBef>
          <a:spcPct val="20000"/>
        </a:spcBef>
        <a:spcAft>
          <a:spcPct val="0"/>
        </a:spcAft>
        <a:buFont typeface="Arial" charset="0"/>
        <a:tabLst>
          <a:tab pos="900113" algn="l"/>
        </a:tabLst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22338" indent="-793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tabLst>
          <a:tab pos="900113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49375" indent="-269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tabLst>
          <a:tab pos="900113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30375" algn="l" rtl="0" eaLnBrk="1" fontAlgn="base" hangingPunct="1">
        <a:spcBef>
          <a:spcPct val="20000"/>
        </a:spcBef>
        <a:spcAft>
          <a:spcPct val="0"/>
        </a:spcAft>
        <a:buFont typeface="Arial" charset="0"/>
        <a:tabLst>
          <a:tab pos="900113" algn="l"/>
        </a:tabLst>
        <a:defRPr sz="5400" kern="1200">
          <a:solidFill>
            <a:srgbClr val="00AFE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4"/>
          <p:cNvSpPr txBox="1">
            <a:spLocks noGrp="1"/>
          </p:cNvSpPr>
          <p:nvPr/>
        </p:nvSpPr>
        <p:spPr>
          <a:xfrm>
            <a:off x="7858125" y="6500813"/>
            <a:ext cx="1285875" cy="285750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pic>
        <p:nvPicPr>
          <p:cNvPr id="16393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37525" y="6637338"/>
            <a:ext cx="971550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0605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fr-FR" sz="1400" dirty="0" smtClean="0">
                <a:latin typeface="Calibri"/>
                <a:ea typeface="Calibri"/>
                <a:cs typeface="Times New Roman"/>
              </a:rPr>
              <a:t>Le sol, une ressource limitée</a:t>
            </a:r>
            <a:endParaRPr lang="fr-FR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639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3573463"/>
            <a:ext cx="822960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Sous titre de niveau 2</a:t>
            </a:r>
          </a:p>
        </p:txBody>
      </p:sp>
      <p:pic>
        <p:nvPicPr>
          <p:cNvPr id="16399" name="Picture 15" descr="LogoCompletVertP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-3175"/>
            <a:ext cx="3671888" cy="14160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fr-FR" sz="1100" smtClean="0">
          <a:solidFill>
            <a:srgbClr val="97BE0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6600">
          <a:solidFill>
            <a:srgbClr val="97BE0D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6600">
          <a:solidFill>
            <a:srgbClr val="97BE0D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6600">
          <a:solidFill>
            <a:srgbClr val="97BE0D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6600">
          <a:solidFill>
            <a:srgbClr val="97BE0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600">
          <a:solidFill>
            <a:srgbClr val="97BE0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600">
          <a:solidFill>
            <a:srgbClr val="97BE0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600">
          <a:solidFill>
            <a:srgbClr val="97BE0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600">
          <a:solidFill>
            <a:srgbClr val="97BE0D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defRPr sz="5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Titre 1 : Lorem ipsum dolor sit amet </a:t>
            </a:r>
          </a:p>
          <a:p>
            <a:pPr lvl="1"/>
            <a:r>
              <a:rPr lang="fr-FR" smtClean="0"/>
              <a:t> Titre 2 : Loren ipsun dolot site amet</a:t>
            </a:r>
          </a:p>
          <a:p>
            <a:pPr lvl="2"/>
            <a:r>
              <a:rPr lang="fr-FR" smtClean="0"/>
              <a:t>Titre 3 : Lorem ipsum dolor site amet</a:t>
            </a:r>
          </a:p>
          <a:p>
            <a:pPr lvl="3"/>
            <a:r>
              <a:rPr lang="fr-FR" smtClean="0"/>
              <a:t>Titre 4 : Lorem ipsum dolor site amet</a:t>
            </a:r>
          </a:p>
          <a:p>
            <a:pPr lvl="4"/>
            <a:r>
              <a:rPr lang="fr-FR" smtClean="0"/>
              <a:t>Titre 5 : Lorem ipsum dolot site amet</a:t>
            </a:r>
          </a:p>
          <a:p>
            <a:pPr lvl="3"/>
            <a:endParaRPr lang="fr-FR" smtClean="0"/>
          </a:p>
          <a:p>
            <a:pPr lvl="2"/>
            <a:endParaRPr lang="fr-FR" smtClean="0"/>
          </a:p>
        </p:txBody>
      </p:sp>
      <p:pic>
        <p:nvPicPr>
          <p:cNvPr id="18442" name="Picture 10" descr="LogoVertP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18438" y="5994400"/>
            <a:ext cx="1074737" cy="760413"/>
          </a:xfrm>
          <a:prstGeom prst="rect">
            <a:avLst/>
          </a:prstGeom>
          <a:noFill/>
        </p:spPr>
      </p:pic>
      <p:pic>
        <p:nvPicPr>
          <p:cNvPr id="18447" name="Picture 1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2411413" cy="141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48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53975"/>
            <a:ext cx="6778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Titre de la diapo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9pPr>
    </p:titleStyle>
    <p:bodyStyle>
      <a:lvl1pPr marL="536575" indent="-536575" algn="l" rtl="0" fontAlgn="base">
        <a:spcBef>
          <a:spcPts val="2000"/>
        </a:spcBef>
        <a:spcAft>
          <a:spcPts val="2000"/>
        </a:spcAft>
        <a:buBlip>
          <a:blip r:embed="rId15"/>
        </a:buBlip>
        <a:defRPr sz="3200">
          <a:solidFill>
            <a:srgbClr val="48484B"/>
          </a:solidFill>
          <a:latin typeface="+mn-lt"/>
          <a:ea typeface="+mn-ea"/>
          <a:cs typeface="+mn-cs"/>
        </a:defRPr>
      </a:lvl1pPr>
      <a:lvl2pPr marL="1074738" indent="-358775" algn="l" rtl="0" fontAlgn="base">
        <a:lnSpc>
          <a:spcPct val="25000"/>
        </a:lnSpc>
        <a:spcBef>
          <a:spcPts val="2000"/>
        </a:spcBef>
        <a:spcAft>
          <a:spcPts val="2000"/>
        </a:spcAft>
        <a:buBlip>
          <a:blip r:embed="rId15"/>
        </a:buBlip>
        <a:defRPr sz="2800">
          <a:solidFill>
            <a:srgbClr val="48484B"/>
          </a:solidFill>
          <a:latin typeface="+mn-lt"/>
        </a:defRPr>
      </a:lvl2pPr>
      <a:lvl3pPr marL="1800225" indent="-460375" algn="l" rtl="0" fontAlgn="base">
        <a:lnSpc>
          <a:spcPct val="25000"/>
        </a:lnSpc>
        <a:spcBef>
          <a:spcPts val="2000"/>
        </a:spcBef>
        <a:spcAft>
          <a:spcPts val="2000"/>
        </a:spcAft>
        <a:buBlip>
          <a:blip r:embed="rId15"/>
        </a:buBlip>
        <a:defRPr sz="2400">
          <a:solidFill>
            <a:srgbClr val="48484B"/>
          </a:solidFill>
          <a:latin typeface="+mn-lt"/>
        </a:defRPr>
      </a:lvl3pPr>
      <a:lvl4pPr marL="2424113" indent="-363538" algn="l" rtl="0" fontAlgn="base">
        <a:lnSpc>
          <a:spcPct val="25000"/>
        </a:lnSpc>
        <a:spcBef>
          <a:spcPts val="2000"/>
        </a:spcBef>
        <a:spcAft>
          <a:spcPts val="2000"/>
        </a:spcAft>
        <a:buSzPct val="62000"/>
        <a:buBlip>
          <a:blip r:embed="rId16"/>
        </a:buBlip>
        <a:defRPr sz="2000">
          <a:solidFill>
            <a:srgbClr val="48484B"/>
          </a:solidFill>
          <a:latin typeface="+mn-lt"/>
        </a:defRPr>
      </a:lvl4pPr>
      <a:lvl5pPr marL="2919413" indent="-228600" algn="l" rtl="0" fontAlgn="base">
        <a:lnSpc>
          <a:spcPct val="25000"/>
        </a:lnSpc>
        <a:spcBef>
          <a:spcPts val="2000"/>
        </a:spcBef>
        <a:spcAft>
          <a:spcPts val="2000"/>
        </a:spcAft>
        <a:buBlip>
          <a:blip r:embed="rId17"/>
        </a:buBlip>
        <a:defRPr sz="2000">
          <a:solidFill>
            <a:srgbClr val="48484B"/>
          </a:solidFill>
          <a:latin typeface="+mn-lt"/>
        </a:defRPr>
      </a:lvl5pPr>
      <a:lvl6pPr marL="3376613" indent="-228600" algn="l" rtl="0" fontAlgn="base">
        <a:lnSpc>
          <a:spcPct val="25000"/>
        </a:lnSpc>
        <a:spcBef>
          <a:spcPts val="2000"/>
        </a:spcBef>
        <a:spcAft>
          <a:spcPts val="2000"/>
        </a:spcAft>
        <a:buBlip>
          <a:blip r:embed="rId17"/>
        </a:buBlip>
        <a:defRPr sz="2000">
          <a:solidFill>
            <a:srgbClr val="48484B"/>
          </a:solidFill>
          <a:latin typeface="+mn-lt"/>
        </a:defRPr>
      </a:lvl6pPr>
      <a:lvl7pPr marL="3833813" indent="-228600" algn="l" rtl="0" fontAlgn="base">
        <a:lnSpc>
          <a:spcPct val="25000"/>
        </a:lnSpc>
        <a:spcBef>
          <a:spcPts val="2000"/>
        </a:spcBef>
        <a:spcAft>
          <a:spcPts val="2000"/>
        </a:spcAft>
        <a:buBlip>
          <a:blip r:embed="rId17"/>
        </a:buBlip>
        <a:defRPr sz="2000">
          <a:solidFill>
            <a:srgbClr val="48484B"/>
          </a:solidFill>
          <a:latin typeface="+mn-lt"/>
        </a:defRPr>
      </a:lvl7pPr>
      <a:lvl8pPr marL="4291013" indent="-228600" algn="l" rtl="0" fontAlgn="base">
        <a:lnSpc>
          <a:spcPct val="25000"/>
        </a:lnSpc>
        <a:spcBef>
          <a:spcPts val="2000"/>
        </a:spcBef>
        <a:spcAft>
          <a:spcPts val="2000"/>
        </a:spcAft>
        <a:buBlip>
          <a:blip r:embed="rId17"/>
        </a:buBlip>
        <a:defRPr sz="2000">
          <a:solidFill>
            <a:srgbClr val="48484B"/>
          </a:solidFill>
          <a:latin typeface="+mn-lt"/>
        </a:defRPr>
      </a:lvl8pPr>
      <a:lvl9pPr marL="4748213" indent="-228600" algn="l" rtl="0" fontAlgn="base">
        <a:lnSpc>
          <a:spcPct val="25000"/>
        </a:lnSpc>
        <a:spcBef>
          <a:spcPts val="2000"/>
        </a:spcBef>
        <a:spcAft>
          <a:spcPts val="2000"/>
        </a:spcAft>
        <a:buBlip>
          <a:blip r:embed="rId17"/>
        </a:buBlip>
        <a:defRPr sz="2000">
          <a:solidFill>
            <a:srgbClr val="48484B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Texte courant…</a:t>
            </a:r>
          </a:p>
        </p:txBody>
      </p:sp>
      <p:pic>
        <p:nvPicPr>
          <p:cNvPr id="23560" name="Image 1" descr="BandeauBleu_haut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2401888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11" descr="LogoVertP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18438" y="5994400"/>
            <a:ext cx="1074737" cy="760413"/>
          </a:xfrm>
          <a:prstGeom prst="rect">
            <a:avLst/>
          </a:prstGeom>
          <a:noFill/>
        </p:spPr>
      </p:pic>
      <p:pic>
        <p:nvPicPr>
          <p:cNvPr id="23564" name="Picture 1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2411413" cy="141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565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188913"/>
            <a:ext cx="6861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Titre de la diapo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ts val="2000"/>
        </a:spcBef>
        <a:spcAft>
          <a:spcPts val="2000"/>
        </a:spcAft>
        <a:defRPr>
          <a:solidFill>
            <a:srgbClr val="48484B"/>
          </a:solidFill>
          <a:latin typeface="+mn-lt"/>
          <a:ea typeface="+mn-ea"/>
          <a:cs typeface="+mn-cs"/>
        </a:defRPr>
      </a:lvl1pPr>
      <a:lvl2pPr marL="817563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22555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33538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6310313"/>
            <a:ext cx="864076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Titre de la présentation</a:t>
            </a:r>
          </a:p>
          <a:p>
            <a:pPr lvl="0"/>
            <a:r>
              <a:rPr lang="fr-FR" smtClean="0"/>
              <a:t>Nom de l’intervenant</a:t>
            </a:r>
          </a:p>
        </p:txBody>
      </p:sp>
      <p:pic>
        <p:nvPicPr>
          <p:cNvPr id="24582" name="Picture 6" descr="LogoVertP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18438" y="5994400"/>
            <a:ext cx="1074737" cy="760413"/>
          </a:xfrm>
          <a:prstGeom prst="rect">
            <a:avLst/>
          </a:prstGeom>
          <a:noFill/>
        </p:spPr>
      </p:pic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2411413" cy="141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58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188913"/>
            <a:ext cx="6861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Titre de la diapo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ts val="100"/>
        </a:spcBef>
        <a:spcAft>
          <a:spcPts val="100"/>
        </a:spcAft>
        <a:defRPr sz="1000">
          <a:solidFill>
            <a:srgbClr val="48484B"/>
          </a:solidFill>
          <a:latin typeface="+mn-lt"/>
          <a:ea typeface="+mn-ea"/>
          <a:cs typeface="+mn-cs"/>
        </a:defRPr>
      </a:lvl1pPr>
      <a:lvl2pPr marL="817563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22555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33538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iejose.broussaud@ens-lyon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hyperlink" Target="mailto:nathalie.pajon-perrault@ac-orleans-tours.fr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hyperlink" Target="http://eduterre.inrp.fr/eduterre-usages/outils/fichiers-kmz/1degradation-du-so1l.kmz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eodata.grid.unep.ch/" TargetMode="External"/><Relationship Id="rId2" Type="http://schemas.openxmlformats.org/officeDocument/2006/relationships/hyperlink" Target="http://eduterre.inrp.fr/eduterre-usages/outils/sig_bd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eduterre.inrp.fr/eduterre-usages/sol/sol_et_eau/eau-sol.km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3608" y="2276872"/>
            <a:ext cx="6768752" cy="2808312"/>
          </a:xfrm>
        </p:spPr>
        <p:txBody>
          <a:bodyPr/>
          <a:lstStyle/>
          <a:p>
            <a:pPr algn="ctr"/>
            <a:r>
              <a:rPr lang="fr-FR" dirty="0" smtClean="0"/>
              <a:t>Le sol, une ressource limitée et fragile</a:t>
            </a:r>
            <a:endParaRPr lang="fr-FR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5661248"/>
            <a:ext cx="6400800" cy="1196752"/>
          </a:xfrm>
        </p:spPr>
        <p:txBody>
          <a:bodyPr/>
          <a:lstStyle/>
          <a:p>
            <a:r>
              <a:rPr lang="fr-FR" sz="2000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mariejose.broussaud@ens-lyon.fr</a:t>
            </a:r>
            <a:endParaRPr lang="fr-FR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fr-FR" sz="2000" dirty="0" smtClean="0">
                <a:solidFill>
                  <a:schemeClr val="accent6">
                    <a:lumMod val="50000"/>
                  </a:schemeClr>
                </a:solidFill>
                <a:hlinkClick r:id="rId4"/>
              </a:rPr>
              <a:t>nathalie.pajon-perrault@ac-orleans-tours.fr</a:t>
            </a:r>
            <a:r>
              <a:rPr lang="fr-FR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endParaRPr lang="fr-FR" sz="2000" dirty="0" smtClean="0">
              <a:solidFill>
                <a:schemeClr val="tx1"/>
              </a:solidFill>
            </a:endParaRPr>
          </a:p>
        </p:txBody>
      </p:sp>
      <p:pic>
        <p:nvPicPr>
          <p:cNvPr id="4" name="Image 3" descr="formaterr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7" y="5695122"/>
            <a:ext cx="2736304" cy="709075"/>
          </a:xfrm>
          <a:prstGeom prst="rect">
            <a:avLst/>
          </a:prstGeom>
        </p:spPr>
      </p:pic>
      <p:pic>
        <p:nvPicPr>
          <p:cNvPr id="5" name="Picture 4" descr="acce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72000" y="188640"/>
            <a:ext cx="2134825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478690"/>
            <a:ext cx="5868144" cy="4192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7904" y="260648"/>
            <a:ext cx="5159424" cy="994122"/>
          </a:xfrm>
        </p:spPr>
        <p:txBody>
          <a:bodyPr/>
          <a:lstStyle/>
          <a:p>
            <a:pPr algn="ctr"/>
            <a:r>
              <a:rPr lang="fr-FR" sz="4000" dirty="0" smtClean="0"/>
              <a:t>Une étude plus précise pour quelques pays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556792"/>
            <a:ext cx="3024336" cy="4176463"/>
          </a:xfrm>
        </p:spPr>
        <p:txBody>
          <a:bodyPr/>
          <a:lstStyle/>
          <a:p>
            <a:r>
              <a:rPr lang="fr-FR" sz="3200" b="0" dirty="0" smtClean="0"/>
              <a:t>Exemple en Inde </a:t>
            </a:r>
          </a:p>
          <a:p>
            <a:pPr>
              <a:buBlip>
                <a:blip r:embed="rId3"/>
              </a:buBlip>
            </a:pPr>
            <a:r>
              <a:rPr lang="fr-FR" sz="3200" b="0" dirty="0" smtClean="0"/>
              <a:t>Evolution de la population depuis 1961</a:t>
            </a:r>
          </a:p>
          <a:p>
            <a:pPr>
              <a:buBlip>
                <a:blip r:embed="rId3"/>
              </a:buBlip>
            </a:pPr>
            <a:r>
              <a:rPr lang="fr-FR" sz="3200" b="0" dirty="0" smtClean="0"/>
              <a:t>Evolution des surfaces cultivées depuis 1961</a:t>
            </a:r>
          </a:p>
          <a:p>
            <a:pPr>
              <a:buFont typeface="Arial" pitchFamily="34" charset="0"/>
              <a:buChar char="•"/>
            </a:pPr>
            <a:endParaRPr lang="fr-FR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1484784"/>
            <a:ext cx="5796136" cy="424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912" y="0"/>
            <a:ext cx="4978896" cy="1584176"/>
          </a:xfrm>
        </p:spPr>
        <p:txBody>
          <a:bodyPr/>
          <a:lstStyle/>
          <a:p>
            <a:pPr algn="ctr"/>
            <a:r>
              <a:rPr lang="fr-FR" sz="4400" dirty="0" smtClean="0"/>
              <a:t>Pistes d’application pédagogique</a:t>
            </a:r>
            <a:endParaRPr lang="fr-FR" sz="4400" dirty="0"/>
          </a:p>
        </p:txBody>
      </p:sp>
      <p:pic>
        <p:nvPicPr>
          <p:cNvPr id="4" name="Image 3" descr="degrada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2492896"/>
            <a:ext cx="4982175" cy="374441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95536" y="1412776"/>
            <a:ext cx="8748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+mj-lt"/>
              </a:rPr>
              <a:t>2.  </a:t>
            </a:r>
            <a:r>
              <a:rPr lang="fr-FR" sz="4000" dirty="0" smtClean="0">
                <a:latin typeface="+mj-lt"/>
              </a:rPr>
              <a:t>La dégradation des sols par l’Homme</a:t>
            </a:r>
            <a:endParaRPr lang="fr-FR" sz="4000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1988840"/>
            <a:ext cx="50405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1 </a:t>
            </a:r>
            <a:r>
              <a:rPr lang="fr-FR" sz="2000" dirty="0" smtClean="0">
                <a:hlinkClick r:id="rId4"/>
              </a:rPr>
              <a:t>fichier </a:t>
            </a:r>
            <a:r>
              <a:rPr lang="fr-FR" sz="2000" dirty="0" err="1" smtClean="0">
                <a:hlinkClick r:id="rId4"/>
              </a:rPr>
              <a:t>kmz</a:t>
            </a:r>
            <a:r>
              <a:rPr lang="fr-FR" sz="2000" dirty="0" smtClean="0">
                <a:hlinkClick r:id="rId4"/>
              </a:rPr>
              <a:t> </a:t>
            </a:r>
            <a:r>
              <a:rPr lang="fr-FR" sz="2000" dirty="0" smtClean="0"/>
              <a:t>(s’ouvre avec Google </a:t>
            </a:r>
            <a:r>
              <a:rPr lang="fr-FR" sz="2000" dirty="0" err="1" smtClean="0"/>
              <a:t>Earth</a:t>
            </a:r>
            <a:r>
              <a:rPr lang="fr-FR" sz="2000" dirty="0" smtClean="0"/>
              <a:t>)</a:t>
            </a:r>
            <a:endParaRPr lang="fr-FR" sz="2000" dirty="0"/>
          </a:p>
        </p:txBody>
      </p:sp>
      <p:pic>
        <p:nvPicPr>
          <p:cNvPr id="8" name="Image 7" descr="donnees_degra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2564904"/>
            <a:ext cx="3903042" cy="3168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59832" y="0"/>
            <a:ext cx="6084168" cy="2132856"/>
          </a:xfrm>
        </p:spPr>
        <p:txBody>
          <a:bodyPr/>
          <a:lstStyle/>
          <a:p>
            <a:pPr eaLnBrk="1" hangingPunct="1"/>
            <a:r>
              <a:rPr lang="fr-FR" sz="5400" dirty="0" smtClean="0"/>
              <a:t>Utilisation de la banque de données Géo Data Portal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780928"/>
            <a:ext cx="4283968" cy="3384375"/>
          </a:xfrm>
        </p:spPr>
        <p:txBody>
          <a:bodyPr/>
          <a:lstStyle/>
          <a:p>
            <a:r>
              <a:rPr lang="fr-FR" sz="2400" b="0" dirty="0" smtClean="0"/>
              <a:t>Démo en ligne :</a:t>
            </a:r>
          </a:p>
          <a:p>
            <a:r>
              <a:rPr lang="fr-FR" sz="2400" b="0" dirty="0" smtClean="0"/>
              <a:t>SIG, </a:t>
            </a:r>
            <a:r>
              <a:rPr lang="fr-FR" sz="2400" b="0" dirty="0" err="1" smtClean="0"/>
              <a:t>visualiseurs</a:t>
            </a:r>
            <a:r>
              <a:rPr lang="fr-FR" sz="2400" b="0" dirty="0" smtClean="0"/>
              <a:t> et Banques de données :</a:t>
            </a:r>
          </a:p>
          <a:p>
            <a:r>
              <a:rPr lang="fr-FR" sz="2400" b="0" dirty="0" smtClean="0">
                <a:hlinkClick r:id="rId2"/>
              </a:rPr>
              <a:t>http://eduterre.inrp.fr/eduterre-usages/outils/sig_bdm</a:t>
            </a:r>
            <a:endParaRPr lang="fr-FR" sz="2400" b="0" dirty="0" smtClean="0"/>
          </a:p>
          <a:p>
            <a:endParaRPr lang="fr-FR" sz="2400" b="0" dirty="0" smtClean="0"/>
          </a:p>
          <a:p>
            <a:r>
              <a:rPr lang="fr-FR" sz="2400" b="0" dirty="0" smtClean="0">
                <a:hlinkClick r:id="rId3"/>
              </a:rPr>
              <a:t>GEO Data portal</a:t>
            </a:r>
            <a:endParaRPr lang="fr-FR" sz="2400" b="0" dirty="0" smtClean="0"/>
          </a:p>
          <a:p>
            <a:endParaRPr lang="fr-FR" b="0" dirty="0" smtClean="0"/>
          </a:p>
          <a:p>
            <a:endParaRPr lang="fr-FR" b="0" dirty="0" smtClean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4" name="Image 3" descr="geodat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2204864"/>
            <a:ext cx="4572000" cy="4213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773238"/>
            <a:ext cx="7772400" cy="1143000"/>
          </a:xfrm>
        </p:spPr>
        <p:txBody>
          <a:bodyPr rtlCol="0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>
              <a:defRPr/>
            </a:pPr>
            <a:r>
              <a:rPr lang="fr-FR" altLang="en-US" sz="4400" b="1" kern="120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</a:rPr>
              <a:t>Des questions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4644008" y="274638"/>
            <a:ext cx="4042792" cy="778098"/>
          </a:xfrm>
        </p:spPr>
        <p:txBody>
          <a:bodyPr/>
          <a:lstStyle/>
          <a:p>
            <a:pPr eaLnBrk="1" hangingPunct="1"/>
            <a:r>
              <a:rPr lang="fr-FR" sz="5400" dirty="0" smtClean="0"/>
              <a:t>Sommaire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395536" y="1772816"/>
            <a:ext cx="8219255" cy="4464496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fr-FR" sz="2800" b="0" dirty="0" smtClean="0"/>
              <a:t>Besoins alimentaires mondiaux et ressources naturelles</a:t>
            </a:r>
          </a:p>
          <a:p>
            <a:pPr lvl="1" eaLnBrk="1" hangingPunct="1"/>
            <a:r>
              <a:rPr lang="fr-FR" sz="2000" b="0" dirty="0" smtClean="0"/>
              <a:t>Agriculture et disponibilités en eau </a:t>
            </a:r>
          </a:p>
          <a:p>
            <a:pPr lvl="1" eaLnBrk="1" hangingPunct="1"/>
            <a:r>
              <a:rPr lang="fr-FR" sz="2000" b="0" dirty="0" smtClean="0"/>
              <a:t>Agriculture et disponibilités en sol</a:t>
            </a:r>
          </a:p>
          <a:p>
            <a:pPr eaLnBrk="1" hangingPunct="1">
              <a:buFontTx/>
              <a:buChar char="•"/>
            </a:pPr>
            <a:r>
              <a:rPr lang="fr-FR" sz="2800" b="0" dirty="0" smtClean="0"/>
              <a:t>Pistes d’applications pédagogiques pour la classe de 2</a:t>
            </a:r>
            <a:r>
              <a:rPr lang="fr-FR" sz="2800" b="0" baseline="30000" dirty="0" smtClean="0"/>
              <a:t>nde</a:t>
            </a:r>
            <a:r>
              <a:rPr lang="fr-FR" sz="2800" b="0" dirty="0" smtClean="0"/>
              <a:t> utilisant des données de l’UNEP et FAO  visualisables avec Google </a:t>
            </a:r>
            <a:r>
              <a:rPr lang="fr-FR" sz="2800" b="0" dirty="0" err="1" smtClean="0"/>
              <a:t>Earth</a:t>
            </a:r>
            <a:endParaRPr lang="fr-FR" sz="2800" b="0" dirty="0" smtClean="0"/>
          </a:p>
          <a:p>
            <a:pPr lvl="1" eaLnBrk="1" hangingPunct="1"/>
            <a:r>
              <a:rPr lang="fr-FR" sz="2000" dirty="0" smtClean="0"/>
              <a:t>L’inégale répartition de l’eau et du sol</a:t>
            </a:r>
          </a:p>
          <a:p>
            <a:pPr lvl="1" eaLnBrk="1" hangingPunct="1"/>
            <a:r>
              <a:rPr lang="fr-FR" sz="2000" dirty="0" smtClean="0"/>
              <a:t>La dégradation des sols par l’Homme</a:t>
            </a:r>
          </a:p>
          <a:p>
            <a:pPr eaLnBrk="1" hangingPunct="1">
              <a:buFontTx/>
              <a:buChar char="•"/>
            </a:pPr>
            <a:r>
              <a:rPr lang="fr-FR" sz="2800" b="0" dirty="0" smtClean="0"/>
              <a:t>Utilisation de la banque de données Géo Data Portal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35896" y="0"/>
            <a:ext cx="5508104" cy="1268760"/>
          </a:xfrm>
        </p:spPr>
        <p:txBody>
          <a:bodyPr/>
          <a:lstStyle/>
          <a:p>
            <a:pPr algn="ctr"/>
            <a:r>
              <a:rPr lang="fr-FR" sz="5400" dirty="0" smtClean="0"/>
              <a:t>Ressources en eau </a:t>
            </a:r>
            <a:endParaRPr lang="fr-FR" sz="5400" dirty="0"/>
          </a:p>
        </p:txBody>
      </p:sp>
      <p:pic>
        <p:nvPicPr>
          <p:cNvPr id="8" name="Image 7" descr="cycl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1556792"/>
            <a:ext cx="6144683" cy="4608512"/>
          </a:xfrm>
          <a:prstGeom prst="rect">
            <a:avLst/>
          </a:prstGeom>
        </p:spPr>
      </p:pic>
      <p:sp>
        <p:nvSpPr>
          <p:cNvPr id="4" name="Rectangle à coins arrondis 3"/>
          <p:cNvSpPr/>
          <p:nvPr/>
        </p:nvSpPr>
        <p:spPr>
          <a:xfrm>
            <a:off x="1547664" y="3645024"/>
            <a:ext cx="2664296" cy="26642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211960" y="616530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Cycle de l’eau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63888" y="0"/>
            <a:ext cx="5328592" cy="1296144"/>
          </a:xfrm>
        </p:spPr>
        <p:txBody>
          <a:bodyPr/>
          <a:lstStyle/>
          <a:p>
            <a:pPr algn="ctr"/>
            <a:r>
              <a:rPr lang="fr-FR" sz="5400" dirty="0" smtClean="0"/>
              <a:t>Ressources en sol </a:t>
            </a:r>
            <a:endParaRPr lang="fr-FR" sz="54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979712" y="1484784"/>
            <a:ext cx="3240360" cy="1152128"/>
          </a:xfrm>
          <a:prstGeom prst="roundRect">
            <a:avLst/>
          </a:prstGeom>
          <a:solidFill>
            <a:srgbClr val="FED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Terres émergées :</a:t>
            </a:r>
          </a:p>
          <a:p>
            <a:pPr algn="ctr"/>
            <a:r>
              <a:rPr lang="fr-FR" dirty="0" smtClean="0">
                <a:solidFill>
                  <a:srgbClr val="C00000"/>
                </a:solidFill>
              </a:rPr>
              <a:t> 14900 Millions d’hectares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67544" y="2780928"/>
            <a:ext cx="2520280" cy="914400"/>
          </a:xfrm>
          <a:prstGeom prst="roundRect">
            <a:avLst/>
          </a:prstGeom>
          <a:solidFill>
            <a:srgbClr val="FED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Sols  « productifs »</a:t>
            </a:r>
          </a:p>
          <a:p>
            <a:pPr algn="ctr"/>
            <a:r>
              <a:rPr lang="fr-FR" dirty="0" smtClean="0">
                <a:solidFill>
                  <a:srgbClr val="C00000"/>
                </a:solidFill>
              </a:rPr>
              <a:t>22% : 3300 Mh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364088" y="2420888"/>
            <a:ext cx="3024336" cy="914400"/>
          </a:xfrm>
          <a:prstGeom prst="roundRect">
            <a:avLst/>
          </a:prstGeom>
          <a:solidFill>
            <a:srgbClr val="FEDF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Sols « non productifs »</a:t>
            </a:r>
          </a:p>
          <a:p>
            <a:pPr algn="ctr"/>
            <a:r>
              <a:rPr lang="fr-FR" dirty="0" smtClean="0">
                <a:solidFill>
                  <a:srgbClr val="C00000"/>
                </a:solidFill>
              </a:rPr>
              <a:t>78 % : 11600 Mh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12160" y="3717032"/>
            <a:ext cx="2304256" cy="172819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rgbClr val="C00000"/>
                </a:solidFill>
              </a:rPr>
              <a:t>Couverts de glace  10 %</a:t>
            </a:r>
          </a:p>
          <a:p>
            <a:r>
              <a:rPr lang="fr-FR" sz="1400" dirty="0" smtClean="0">
                <a:solidFill>
                  <a:srgbClr val="C00000"/>
                </a:solidFill>
              </a:rPr>
              <a:t>Trop froids              15 %</a:t>
            </a:r>
          </a:p>
          <a:p>
            <a:r>
              <a:rPr lang="fr-FR" sz="1400" dirty="0" smtClean="0">
                <a:solidFill>
                  <a:srgbClr val="C00000"/>
                </a:solidFill>
              </a:rPr>
              <a:t>Trop secs                17%</a:t>
            </a:r>
          </a:p>
          <a:p>
            <a:r>
              <a:rPr lang="fr-FR" sz="1400" dirty="0" smtClean="0">
                <a:solidFill>
                  <a:srgbClr val="C00000"/>
                </a:solidFill>
              </a:rPr>
              <a:t>Trop pentus             18%</a:t>
            </a:r>
          </a:p>
          <a:p>
            <a:r>
              <a:rPr lang="fr-FR" sz="1400" dirty="0" smtClean="0">
                <a:solidFill>
                  <a:srgbClr val="C00000"/>
                </a:solidFill>
              </a:rPr>
              <a:t>Trop peu épais          9%  </a:t>
            </a:r>
          </a:p>
          <a:p>
            <a:r>
              <a:rPr lang="fr-FR" sz="1400" dirty="0" smtClean="0">
                <a:solidFill>
                  <a:srgbClr val="C00000"/>
                </a:solidFill>
              </a:rPr>
              <a:t>Trop humides           4%</a:t>
            </a:r>
          </a:p>
          <a:p>
            <a:r>
              <a:rPr lang="fr-FR" sz="1400" dirty="0" smtClean="0">
                <a:solidFill>
                  <a:srgbClr val="C00000"/>
                </a:solidFill>
              </a:rPr>
              <a:t>Trop pauvres             5%</a:t>
            </a:r>
            <a:endParaRPr lang="fr-FR" sz="100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3933056"/>
            <a:ext cx="2736304" cy="115212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rgbClr val="C00000"/>
                </a:solidFill>
              </a:rPr>
              <a:t>1500 Mh cultivés (terres arables et cultures permanentes) dont 275 Mh irrigués</a:t>
            </a:r>
          </a:p>
          <a:p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1800 Mh « en réserve »</a:t>
            </a:r>
          </a:p>
          <a:p>
            <a:endParaRPr lang="fr-FR" sz="1400" dirty="0">
              <a:solidFill>
                <a:srgbClr val="C0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9552" y="5301208"/>
            <a:ext cx="3600400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Perte de sol/an = 12 à 16 </a:t>
            </a:r>
            <a:r>
              <a:rPr lang="fr-FR" sz="1400" dirty="0" err="1" smtClean="0"/>
              <a:t>Mh</a:t>
            </a:r>
            <a:r>
              <a:rPr lang="fr-FR" sz="1400" dirty="0" smtClean="0"/>
              <a:t> ( 1975 -2000)</a:t>
            </a:r>
            <a:endParaRPr lang="fr-FR" sz="1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5868144" y="57332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INRA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32" y="188640"/>
            <a:ext cx="6084168" cy="1368152"/>
          </a:xfrm>
        </p:spPr>
        <p:txBody>
          <a:bodyPr/>
          <a:lstStyle/>
          <a:p>
            <a:pPr algn="ctr"/>
            <a:r>
              <a:rPr lang="en-US" sz="5400" dirty="0" err="1" smtClean="0"/>
              <a:t>Terres</a:t>
            </a:r>
            <a:r>
              <a:rPr lang="en-US" sz="5400" dirty="0" smtClean="0"/>
              <a:t> </a:t>
            </a:r>
            <a:r>
              <a:rPr lang="en-US" sz="5400" dirty="0" err="1" smtClean="0"/>
              <a:t>cultivées</a:t>
            </a:r>
            <a:r>
              <a:rPr lang="en-US" sz="5400" dirty="0" smtClean="0"/>
              <a:t> et </a:t>
            </a:r>
            <a:r>
              <a:rPr lang="en-US" sz="5400" dirty="0" err="1" smtClean="0"/>
              <a:t>terres</a:t>
            </a:r>
            <a:r>
              <a:rPr lang="en-US" sz="5400" dirty="0" smtClean="0"/>
              <a:t> </a:t>
            </a:r>
            <a:r>
              <a:rPr lang="en-US" sz="5400" dirty="0" err="1" smtClean="0"/>
              <a:t>cultivables</a:t>
            </a:r>
            <a:endParaRPr lang="en-US" sz="5400" dirty="0"/>
          </a:p>
        </p:txBody>
      </p:sp>
      <p:pic>
        <p:nvPicPr>
          <p:cNvPr id="4" name="Picture 3" descr="terres-agrest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772816"/>
            <a:ext cx="7029450" cy="4724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856" y="332656"/>
            <a:ext cx="5868144" cy="1143000"/>
          </a:xfrm>
        </p:spPr>
        <p:txBody>
          <a:bodyPr/>
          <a:lstStyle/>
          <a:p>
            <a:r>
              <a:rPr lang="en-US" sz="5400" dirty="0" err="1" smtClean="0"/>
              <a:t>Investissement</a:t>
            </a:r>
            <a:r>
              <a:rPr lang="en-US" sz="5400" dirty="0" smtClean="0"/>
              <a:t> </a:t>
            </a:r>
            <a:r>
              <a:rPr lang="en-US" sz="5400" dirty="0" err="1" smtClean="0"/>
              <a:t>dans</a:t>
            </a:r>
            <a:r>
              <a:rPr lang="en-US" sz="5400" dirty="0" smtClean="0"/>
              <a:t> les </a:t>
            </a:r>
            <a:r>
              <a:rPr lang="en-US" sz="5400" dirty="0" err="1" smtClean="0"/>
              <a:t>terres</a:t>
            </a:r>
            <a:r>
              <a:rPr lang="en-US" sz="5400" dirty="0" smtClean="0"/>
              <a:t> </a:t>
            </a:r>
            <a:r>
              <a:rPr lang="en-US" sz="5400" dirty="0" err="1" smtClean="0"/>
              <a:t>agricoles</a:t>
            </a:r>
            <a:endParaRPr lang="en-US" sz="5400" dirty="0"/>
          </a:p>
        </p:txBody>
      </p:sp>
      <p:pic>
        <p:nvPicPr>
          <p:cNvPr id="4" name="Picture 3" descr="TerresUnctad.gif"/>
          <p:cNvPicPr>
            <a:picLocks noChangeAspect="1"/>
          </p:cNvPicPr>
          <p:nvPr/>
        </p:nvPicPr>
        <p:blipFill>
          <a:blip r:embed="rId2" cstate="print"/>
          <a:srcRect t="14407"/>
          <a:stretch>
            <a:fillRect/>
          </a:stretch>
        </p:blipFill>
        <p:spPr>
          <a:xfrm>
            <a:off x="899592" y="1988840"/>
            <a:ext cx="7200900" cy="432908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8896" y="260648"/>
            <a:ext cx="5365104" cy="936104"/>
          </a:xfrm>
        </p:spPr>
        <p:txBody>
          <a:bodyPr/>
          <a:lstStyle/>
          <a:p>
            <a:r>
              <a:rPr lang="fr-FR" sz="5400" dirty="0" smtClean="0"/>
              <a:t>Les pertes en sols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28800"/>
            <a:ext cx="8820472" cy="5976664"/>
          </a:xfrm>
        </p:spPr>
        <p:txBody>
          <a:bodyPr/>
          <a:lstStyle/>
          <a:p>
            <a:pPr>
              <a:buBlip>
                <a:blip r:embed="rId3"/>
              </a:buBlip>
            </a:pPr>
            <a:r>
              <a:rPr lang="fr-FR" sz="2400" b="0" dirty="0" smtClean="0"/>
              <a:t>L’urbanisation peut conduire à la perte de très bonnes terres</a:t>
            </a:r>
          </a:p>
          <a:p>
            <a:pPr>
              <a:buBlip>
                <a:blip r:embed="rId3"/>
              </a:buBlip>
            </a:pPr>
            <a:endParaRPr lang="fr-FR" sz="2400" dirty="0" smtClean="0"/>
          </a:p>
          <a:p>
            <a:pPr>
              <a:buBlip>
                <a:blip r:embed="rId3"/>
              </a:buBlip>
            </a:pPr>
            <a:r>
              <a:rPr lang="fr-FR" sz="2400" b="0" dirty="0" smtClean="0"/>
              <a:t>on peut distinguer quatre types de dégradation :</a:t>
            </a:r>
          </a:p>
          <a:p>
            <a:r>
              <a:rPr lang="fr-FR" sz="2400" b="0" u="sng" dirty="0" smtClean="0"/>
              <a:t>L'érosion par l'eau </a:t>
            </a:r>
            <a:r>
              <a:rPr lang="fr-FR" sz="2400" b="0" dirty="0" smtClean="0"/>
              <a:t>qui provoque la perte de la partie supérieure du sol par ruissellement superficiel (750 millions d’hectares/an) 1991</a:t>
            </a:r>
          </a:p>
          <a:p>
            <a:r>
              <a:rPr lang="fr-FR" sz="2400" b="0" u="sng" dirty="0" smtClean="0"/>
              <a:t>L'érosion par le vent </a:t>
            </a:r>
            <a:r>
              <a:rPr lang="fr-FR" sz="2400" b="0" dirty="0" smtClean="0"/>
              <a:t>qui provoque la perte de la partie supérieure du sol, formation de buttes, de dunes... (280 millions d’hectares/an)</a:t>
            </a:r>
          </a:p>
          <a:p>
            <a:r>
              <a:rPr lang="fr-FR" sz="2400" b="0" u="sng" dirty="0" smtClean="0"/>
              <a:t>La dégradation chimique :</a:t>
            </a:r>
            <a:endParaRPr lang="fr-FR" sz="2400" b="0" dirty="0" smtClean="0"/>
          </a:p>
          <a:p>
            <a:r>
              <a:rPr lang="fr-FR" sz="2400" b="0" dirty="0" smtClean="0"/>
              <a:t>Perte des éléments nutritifs, pollution, acidification, salinisation ...</a:t>
            </a:r>
          </a:p>
          <a:p>
            <a:r>
              <a:rPr lang="fr-FR" sz="2400" b="0" u="sng" dirty="0" smtClean="0"/>
              <a:t>La dégradation physique :</a:t>
            </a:r>
            <a:endParaRPr lang="fr-FR" sz="2400" b="0" dirty="0" smtClean="0"/>
          </a:p>
          <a:p>
            <a:r>
              <a:rPr lang="fr-FR" sz="2400" b="0" dirty="0" smtClean="0"/>
              <a:t>Compaction, croute de battance, engorgement , aridification.</a:t>
            </a:r>
          </a:p>
          <a:p>
            <a:pPr lvl="1"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7904" y="0"/>
            <a:ext cx="5760640" cy="2204864"/>
          </a:xfrm>
        </p:spPr>
        <p:txBody>
          <a:bodyPr/>
          <a:lstStyle/>
          <a:p>
            <a:r>
              <a:rPr lang="fr-FR" sz="5400" dirty="0" smtClean="0"/>
              <a:t>pistes d’application pédagogique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988840"/>
            <a:ext cx="6912768" cy="936104"/>
          </a:xfrm>
        </p:spPr>
        <p:txBody>
          <a:bodyPr/>
          <a:lstStyle/>
          <a:p>
            <a:r>
              <a:rPr lang="fr-FR" sz="2000" dirty="0" smtClean="0"/>
              <a:t>Thème 2</a:t>
            </a:r>
          </a:p>
          <a:p>
            <a:r>
              <a:rPr lang="fr-FR" sz="2000" b="0" dirty="0" smtClean="0"/>
              <a:t>Le sol : un patrimoine durable ?</a:t>
            </a:r>
          </a:p>
          <a:p>
            <a:endParaRPr lang="fr-FR" sz="2000" b="0" dirty="0" smtClean="0"/>
          </a:p>
          <a:p>
            <a:endParaRPr lang="fr-FR" sz="2000" b="0" dirty="0" smtClean="0"/>
          </a:p>
          <a:p>
            <a:r>
              <a:rPr lang="fr-FR" sz="2000" b="0" dirty="0" smtClean="0"/>
              <a:t> </a:t>
            </a:r>
          </a:p>
          <a:p>
            <a:r>
              <a:rPr lang="fr-FR" sz="2000" b="0" dirty="0" smtClean="0"/>
              <a:t> </a:t>
            </a:r>
          </a:p>
          <a:p>
            <a:r>
              <a:rPr lang="fr-FR" sz="2000" b="0" dirty="0" smtClean="0"/>
              <a:t> </a:t>
            </a:r>
          </a:p>
          <a:p>
            <a:r>
              <a:rPr lang="fr-FR" sz="2000" b="0" dirty="0" smtClean="0"/>
              <a:t>.</a:t>
            </a:r>
          </a:p>
          <a:p>
            <a:r>
              <a:rPr lang="fr-FR" sz="2000" b="0" dirty="0" smtClean="0"/>
              <a:t>.</a:t>
            </a:r>
          </a:p>
          <a:p>
            <a:endParaRPr lang="fr-FR" sz="2000" b="0" dirty="0" smtClean="0"/>
          </a:p>
          <a:p>
            <a:endParaRPr lang="fr-FR" sz="2000" b="0" dirty="0" smtClean="0"/>
          </a:p>
          <a:p>
            <a:r>
              <a:rPr lang="fr-FR" sz="2000" b="0" dirty="0" smtClean="0"/>
              <a:t> </a:t>
            </a:r>
          </a:p>
          <a:p>
            <a:r>
              <a:rPr lang="fr-FR" dirty="0" smtClean="0"/>
              <a:t> </a:t>
            </a:r>
          </a:p>
          <a:p>
            <a:endParaRPr lang="fr-FR" sz="1200" b="0" dirty="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683568" y="2996952"/>
          <a:ext cx="7200800" cy="3059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389"/>
                <a:gridCol w="3713411"/>
              </a:tblGrid>
              <a:tr h="604867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Connaissances</a:t>
                      </a:r>
                      <a:endParaRPr lang="fr-FR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Capacité et attitude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19469">
                <a:tc>
                  <a:txBody>
                    <a:bodyPr/>
                    <a:lstStyle/>
                    <a:p>
                      <a:r>
                        <a:rPr lang="fr-FR" sz="1800" b="0" dirty="0" smtClean="0"/>
                        <a:t>Pour satisfaire les besoins alimentaires de l’humanité, </a:t>
                      </a:r>
                    </a:p>
                    <a:p>
                      <a:r>
                        <a:rPr lang="fr-FR" sz="1800" b="0" dirty="0" smtClean="0"/>
                        <a:t>l’agriculture a besoin de sols cultivables et d’eau : deux ressources très inégalement réparties à la surface de la planète, fragiles et disponibles en quantités limitées. </a:t>
                      </a:r>
                      <a:endParaRPr lang="fr-FR" dirty="0"/>
                    </a:p>
                  </a:txBody>
                  <a:tcPr>
                    <a:solidFill>
                      <a:srgbClr val="E6D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dirty="0" smtClean="0"/>
                        <a:t>Modéliser, recenser, extraire et organiser des informations de façon à</a:t>
                      </a:r>
                    </a:p>
                    <a:p>
                      <a:r>
                        <a:rPr lang="fr-FR" sz="1800" b="0" dirty="0" smtClean="0"/>
                        <a:t>- établir l’inégale répartition de ces deux ressources.</a:t>
                      </a:r>
                    </a:p>
                    <a:p>
                      <a:r>
                        <a:rPr lang="fr-FR" sz="1800" b="0" dirty="0" smtClean="0"/>
                        <a:t>Comprendre la responsabilité humaine en matière d’environnement.</a:t>
                      </a:r>
                    </a:p>
                  </a:txBody>
                  <a:tcPr>
                    <a:solidFill>
                      <a:srgbClr val="E6DD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91880" y="-171400"/>
            <a:ext cx="5652120" cy="1584176"/>
          </a:xfrm>
        </p:spPr>
        <p:txBody>
          <a:bodyPr/>
          <a:lstStyle/>
          <a:p>
            <a:pPr algn="ctr"/>
            <a:r>
              <a:rPr lang="fr-FR" sz="4400" dirty="0" smtClean="0"/>
              <a:t>Pistes d’application pédagogique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0728" y="1196752"/>
            <a:ext cx="8363272" cy="7920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sz="4000" b="0" dirty="0" smtClean="0"/>
              <a:t>L’inégale répartition de l’eau et du sol</a:t>
            </a:r>
          </a:p>
          <a:p>
            <a:endParaRPr lang="fr-FR" b="0" dirty="0" smtClean="0"/>
          </a:p>
          <a:p>
            <a:endParaRPr lang="fr-FR" b="0" dirty="0"/>
          </a:p>
        </p:txBody>
      </p:sp>
      <p:sp>
        <p:nvSpPr>
          <p:cNvPr id="6" name="ZoneTexte 5"/>
          <p:cNvSpPr txBox="1"/>
          <p:nvPr/>
        </p:nvSpPr>
        <p:spPr>
          <a:xfrm>
            <a:off x="467544" y="1844824"/>
            <a:ext cx="4932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 </a:t>
            </a:r>
            <a:r>
              <a:rPr lang="fr-FR" sz="2000" dirty="0" smtClean="0">
                <a:hlinkClick r:id="rId2"/>
              </a:rPr>
              <a:t>fichier </a:t>
            </a:r>
            <a:r>
              <a:rPr lang="fr-FR" sz="2000" dirty="0" err="1" smtClean="0">
                <a:hlinkClick r:id="rId2"/>
              </a:rPr>
              <a:t>kmz</a:t>
            </a:r>
            <a:r>
              <a:rPr lang="fr-FR" sz="2000" dirty="0" smtClean="0">
                <a:hlinkClick r:id="rId2"/>
              </a:rPr>
              <a:t> </a:t>
            </a:r>
            <a:r>
              <a:rPr lang="fr-FR" sz="2000" dirty="0" smtClean="0"/>
              <a:t>(s’ouvre avec Google </a:t>
            </a:r>
            <a:r>
              <a:rPr lang="fr-FR" sz="2000" dirty="0" err="1" smtClean="0"/>
              <a:t>Earth</a:t>
            </a:r>
            <a:r>
              <a:rPr lang="fr-FR" sz="2000" dirty="0" smtClean="0"/>
              <a:t>)</a:t>
            </a:r>
            <a:endParaRPr lang="fr-FR" sz="2000" dirty="0"/>
          </a:p>
        </p:txBody>
      </p:sp>
      <p:pic>
        <p:nvPicPr>
          <p:cNvPr id="8" name="Image 7" descr="culture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89462" y="2420888"/>
            <a:ext cx="4654538" cy="3960440"/>
          </a:xfrm>
          <a:prstGeom prst="rect">
            <a:avLst/>
          </a:prstGeom>
        </p:spPr>
      </p:pic>
      <p:pic>
        <p:nvPicPr>
          <p:cNvPr id="10" name="Image 9" descr="etiquette.jpg"/>
          <p:cNvPicPr>
            <a:picLocks noChangeAspect="1"/>
          </p:cNvPicPr>
          <p:nvPr/>
        </p:nvPicPr>
        <p:blipFill>
          <a:blip r:embed="rId4" cstate="print"/>
          <a:srcRect t="22727" r="10172"/>
          <a:stretch>
            <a:fillRect/>
          </a:stretch>
        </p:blipFill>
        <p:spPr>
          <a:xfrm>
            <a:off x="6516216" y="3284984"/>
            <a:ext cx="2196752" cy="769884"/>
          </a:xfrm>
          <a:prstGeom prst="rect">
            <a:avLst/>
          </a:prstGeom>
        </p:spPr>
      </p:pic>
      <p:pic>
        <p:nvPicPr>
          <p:cNvPr id="9" name="Picture 8" descr="donnees-eau- sol.JPG"/>
          <p:cNvPicPr>
            <a:picLocks noChangeAspect="1"/>
          </p:cNvPicPr>
          <p:nvPr/>
        </p:nvPicPr>
        <p:blipFill>
          <a:blip r:embed="rId5" cstate="print"/>
          <a:srcRect t="12293"/>
          <a:stretch>
            <a:fillRect/>
          </a:stretch>
        </p:blipFill>
        <p:spPr>
          <a:xfrm>
            <a:off x="395536" y="2276872"/>
            <a:ext cx="3000375" cy="41102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tionMediationdessavoi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onception personnalisée">
  <a:themeElements>
    <a:clrScheme name="2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onception personnalisée">
  <a:themeElements>
    <a:clrScheme name="3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PresentationMediationdessavoirs</Template>
  <TotalTime>1594</TotalTime>
  <Words>455</Words>
  <Application>Microsoft Office PowerPoint</Application>
  <PresentationFormat>On-screen Show (4:3)</PresentationFormat>
  <Paragraphs>92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PresentationMediationdessavoirs</vt:lpstr>
      <vt:lpstr>Conception personnalisée</vt:lpstr>
      <vt:lpstr>2_Conception personnalisée</vt:lpstr>
      <vt:lpstr>1_Conception personnalisée</vt:lpstr>
      <vt:lpstr>3_Conception personnalisée</vt:lpstr>
      <vt:lpstr>Le sol, une ressource limitée et fragile</vt:lpstr>
      <vt:lpstr>Sommaire</vt:lpstr>
      <vt:lpstr>Ressources en eau </vt:lpstr>
      <vt:lpstr>Ressources en sol </vt:lpstr>
      <vt:lpstr>Terres cultivées et terres cultivables</vt:lpstr>
      <vt:lpstr>Investissement dans les terres agricoles</vt:lpstr>
      <vt:lpstr>Les pertes en sols</vt:lpstr>
      <vt:lpstr>pistes d’application pédagogique</vt:lpstr>
      <vt:lpstr>Pistes d’application pédagogique</vt:lpstr>
      <vt:lpstr>Une étude plus précise pour quelques pays</vt:lpstr>
      <vt:lpstr>Pistes d’application pédagogique</vt:lpstr>
      <vt:lpstr>Utilisation de la banque de données Géo Data Portal</vt:lpstr>
      <vt:lpstr>Des questions ?</vt:lpstr>
    </vt:vector>
  </TitlesOfParts>
  <Manager>Recherche</Manager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sol, une ressource limitée</dc:title>
  <dc:subject>Présentation Power Point</dc:subject>
  <dc:creator>Josée</dc:creator>
  <cp:lastModifiedBy>Alain Broussaud</cp:lastModifiedBy>
  <cp:revision>11</cp:revision>
  <dcterms:created xsi:type="dcterms:W3CDTF">2011-11-03T20:59:05Z</dcterms:created>
  <dcterms:modified xsi:type="dcterms:W3CDTF">2011-12-11T16:51:54Z</dcterms:modified>
</cp:coreProperties>
</file>